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4"/>
  </p:notesMasterIdLst>
  <p:sldIdLst>
    <p:sldId id="256" r:id="rId2"/>
    <p:sldId id="257" r:id="rId3"/>
    <p:sldId id="277" r:id="rId4"/>
    <p:sldId id="258" r:id="rId5"/>
    <p:sldId id="259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60" r:id="rId20"/>
    <p:sldId id="261" r:id="rId21"/>
    <p:sldId id="262" r:id="rId22"/>
    <p:sldId id="276" r:id="rId23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513" autoAdjust="0"/>
  </p:normalViewPr>
  <p:slideViewPr>
    <p:cSldViewPr snapToGrid="0">
      <p:cViewPr varScale="1">
        <p:scale>
          <a:sx n="84" d="100"/>
          <a:sy n="84" d="100"/>
        </p:scale>
        <p:origin x="16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E1557-70A2-417E-9286-5A2847C2DCC8}" type="datetimeFigureOut">
              <a:rPr lang="sk-SK" smtClean="0"/>
              <a:t>5. 12. 2024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7627C-6614-41DC-AFB0-63374A64A0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46820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01877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Umožňuje používateľovi učiť sa nové slovíčka pomocou </a:t>
            </a:r>
            <a:r>
              <a:rPr lang="sk-SK" dirty="0" err="1"/>
              <a:t>flashcard</a:t>
            </a:r>
            <a:r>
              <a:rPr lang="sk-SK" dirty="0"/>
              <a:t> systému.</a:t>
            </a:r>
            <a:endParaRPr lang="en-US" dirty="0"/>
          </a:p>
          <a:p>
            <a:r>
              <a:rPr lang="sk-SK" dirty="0"/>
              <a:t>Slovíčko je najskôr zobrazené v natívnom jazyku a používateľ kliknutím na kartu zobrazí preklad.</a:t>
            </a:r>
            <a:endParaRPr lang="en-US" dirty="0"/>
          </a:p>
          <a:p>
            <a:r>
              <a:rPr lang="sk-SK" dirty="0"/>
              <a:t>Tlačidlá na prepínanie medzi slovíčkami (</a:t>
            </a:r>
            <a:r>
              <a:rPr lang="sk-SK" dirty="0" err="1"/>
              <a:t>Next</a:t>
            </a:r>
            <a:r>
              <a:rPr lang="sk-SK" dirty="0"/>
              <a:t>/</a:t>
            </a:r>
            <a:r>
              <a:rPr lang="sk-SK" dirty="0" err="1"/>
              <a:t>Previous</a:t>
            </a:r>
            <a:r>
              <a:rPr lang="sk-SK" dirty="0"/>
              <a:t>) a tlačidlo na ukončenie (</a:t>
            </a:r>
            <a:r>
              <a:rPr lang="sk-SK" dirty="0" err="1"/>
              <a:t>Exit</a:t>
            </a:r>
            <a:r>
              <a:rPr lang="sk-SK" dirty="0"/>
              <a:t>).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13760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Obsahuje sériu otázok na základe vybraného cudzieho jazyka a kategórie.</a:t>
            </a:r>
            <a:endParaRPr lang="en-US" dirty="0"/>
          </a:p>
          <a:p>
            <a:r>
              <a:rPr lang="sk-SK" dirty="0"/>
              <a:t>Používateľ vyberá odpovede z možností a vidí svoj postup.</a:t>
            </a:r>
            <a:endParaRPr lang="en-US" dirty="0"/>
          </a:p>
          <a:p>
            <a:r>
              <a:rPr lang="sk-SK" dirty="0"/>
              <a:t>Po ukončení kvízu je zobrazené skóre a výsledky sa ukladajú.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01882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Ako </a:t>
            </a:r>
            <a:r>
              <a:rPr lang="en-US" dirty="0" err="1"/>
              <a:t>vidime</a:t>
            </a:r>
            <a:r>
              <a:rPr lang="en-US" dirty="0"/>
              <a:t> </a:t>
            </a:r>
            <a:r>
              <a:rPr lang="en-US" dirty="0" err="1"/>
              <a:t>tu</a:t>
            </a:r>
            <a:r>
              <a:rPr lang="en-US" dirty="0"/>
              <a:t> test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ulozil</a:t>
            </a:r>
            <a:r>
              <a:rPr lang="en-US" dirty="0"/>
              <a:t> test a </a:t>
            </a:r>
            <a:r>
              <a:rPr lang="en-US" dirty="0" err="1"/>
              <a:t>mozme</a:t>
            </a:r>
            <a:r>
              <a:rPr lang="en-US" dirty="0"/>
              <a:t> </a:t>
            </a:r>
            <a:r>
              <a:rPr lang="en-US" dirty="0" err="1"/>
              <a:t>pristupit</a:t>
            </a:r>
            <a:r>
              <a:rPr lang="en-US" dirty="0"/>
              <a:t> k </a:t>
            </a:r>
            <a:r>
              <a:rPr lang="en-US" dirty="0" err="1"/>
              <a:t>jeho</a:t>
            </a:r>
            <a:r>
              <a:rPr lang="en-US" dirty="0"/>
              <a:t> </a:t>
            </a:r>
            <a:r>
              <a:rPr lang="en-US" dirty="0" err="1"/>
              <a:t>detailu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65307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None/>
            </a:pPr>
            <a:r>
              <a:rPr lang="en-US" b="1" dirty="0"/>
              <a:t>FE</a:t>
            </a:r>
          </a:p>
          <a:p>
            <a:pPr>
              <a:buFont typeface="Arial" panose="020B0604020202020204" pitchFamily="34" charset="0"/>
              <a:buNone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React</a:t>
            </a:r>
            <a:r>
              <a:rPr lang="sk-SK" dirty="0"/>
              <a:t> (postavený na Vite).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Poskytuje interaktívne a moderné používateľské rozhranie.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Port:</a:t>
            </a:r>
            <a:r>
              <a:rPr lang="sk-SK" dirty="0"/>
              <a:t> Beží na porte 5173.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Komunikácia s </a:t>
            </a:r>
            <a:r>
              <a:rPr lang="sk-SK" b="1" dirty="0" err="1"/>
              <a:t>backendom</a:t>
            </a:r>
            <a:r>
              <a:rPr lang="sk-SK" b="1" dirty="0"/>
              <a:t>:</a:t>
            </a:r>
            <a:r>
              <a:rPr lang="sk-SK" dirty="0"/>
              <a:t> Prostredníctvom environmentálnej premennej KETTO_BE, ktorá definuje adresu </a:t>
            </a:r>
            <a:r>
              <a:rPr lang="sk-SK" dirty="0" err="1"/>
              <a:t>Flask</a:t>
            </a:r>
            <a:r>
              <a:rPr lang="sk-SK" dirty="0"/>
              <a:t> </a:t>
            </a:r>
            <a:r>
              <a:rPr lang="sk-SK" dirty="0" err="1"/>
              <a:t>backendu</a:t>
            </a:r>
            <a:r>
              <a:rPr lang="sk-SK" dirty="0"/>
              <a:t>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React</a:t>
            </a:r>
            <a:r>
              <a:rPr lang="sk-SK" dirty="0"/>
              <a:t> je populárna knižnica pre vytváranie dynamických a rýchlych webových aplikácií, ideálna na moderné vzdelávacie platformy.</a:t>
            </a:r>
            <a:br>
              <a:rPr lang="en-US" dirty="0"/>
            </a:br>
            <a:br>
              <a:rPr lang="en-US" dirty="0"/>
            </a:br>
            <a:r>
              <a:rPr lang="sk-SK" b="1" dirty="0"/>
              <a:t>B</a:t>
            </a:r>
            <a:r>
              <a:rPr lang="en-US" b="1" dirty="0"/>
              <a:t>E</a:t>
            </a:r>
            <a:endParaRPr lang="sk-SK" b="1" dirty="0"/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Flask</a:t>
            </a:r>
            <a:r>
              <a:rPr lang="sk-SK" dirty="0"/>
              <a:t> - ľahký </a:t>
            </a:r>
            <a:r>
              <a:rPr lang="sk-SK" dirty="0" err="1"/>
              <a:t>Pythonový</a:t>
            </a:r>
            <a:r>
              <a:rPr lang="sk-SK" dirty="0"/>
              <a:t> webový </a:t>
            </a:r>
            <a:r>
              <a:rPr lang="sk-SK" dirty="0" err="1"/>
              <a:t>framework</a:t>
            </a:r>
            <a:r>
              <a:rPr lang="sk-SK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Spracovanie API požiadaviek, riadenie autentifikácie a logiky aplikácie.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Port:</a:t>
            </a:r>
            <a:r>
              <a:rPr lang="sk-SK" dirty="0"/>
              <a:t> Beží na porte 5000.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Databázové pripojenie:</a:t>
            </a:r>
            <a:r>
              <a:rPr lang="sk-SK" dirty="0"/>
              <a:t> Komunikácia s </a:t>
            </a:r>
            <a:r>
              <a:rPr lang="sk-SK" dirty="0" err="1"/>
              <a:t>PostgreSQL</a:t>
            </a:r>
            <a:r>
              <a:rPr lang="sk-SK" dirty="0"/>
              <a:t> pomocou URI v KETTO_DB.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Prepojenie:</a:t>
            </a:r>
            <a:r>
              <a:rPr lang="sk-SK" dirty="0"/>
              <a:t> Sprístupňuje všetky dáta potrebné pre </a:t>
            </a:r>
            <a:r>
              <a:rPr lang="sk-SK" dirty="0" err="1"/>
              <a:t>React</a:t>
            </a:r>
            <a:r>
              <a:rPr lang="sk-SK" dirty="0"/>
              <a:t> </a:t>
            </a:r>
            <a:r>
              <a:rPr lang="sk-SK" dirty="0" err="1"/>
              <a:t>frontend</a:t>
            </a:r>
            <a:r>
              <a:rPr lang="sk-SK" dirty="0"/>
              <a:t> cez REST API.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Flask</a:t>
            </a:r>
            <a:r>
              <a:rPr lang="sk-SK" dirty="0"/>
              <a:t> poskytuje flexibilnú a rýchlu implementáciu serverovej logiky, ktorá je škálovateľná a ľahko rozšíriteľná.</a:t>
            </a:r>
          </a:p>
          <a:p>
            <a:endParaRPr lang="sk-SK" dirty="0"/>
          </a:p>
          <a:p>
            <a:r>
              <a:rPr lang="sk-SK" b="1" dirty="0"/>
              <a:t>Databáza</a:t>
            </a:r>
            <a:r>
              <a:rPr lang="en-US" b="1" dirty="0"/>
              <a:t>:</a:t>
            </a:r>
            <a:endParaRPr lang="sk-SK" b="1" dirty="0"/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PostgreSQL</a:t>
            </a:r>
            <a:r>
              <a:rPr lang="sk-SK" dirty="0"/>
              <a:t> - relačný databázový systém.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Ukladá všetky dáta aplikácie (používateľské údaje, slovníky, pokrok používateľov, výsledky kvízov).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Konfigurácia:</a:t>
            </a:r>
            <a:r>
              <a:rPr lang="sk-SK" dirty="0"/>
              <a:t> Nastavené prostredníctvom environmentálnej premennej KETTO_DB.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PostgreSQL</a:t>
            </a:r>
            <a:r>
              <a:rPr lang="sk-SK" dirty="0"/>
              <a:t> je ideálne riešenie pre aplikácie, ktoré vyžadujú spoľahlivé a bezpečné ukladanie dát.</a:t>
            </a:r>
            <a:br>
              <a:rPr lang="en-US" dirty="0"/>
            </a:br>
            <a:br>
              <a:rPr lang="en-US" dirty="0"/>
            </a:br>
            <a:r>
              <a:rPr lang="sk-SK" b="1" dirty="0" err="1"/>
              <a:t>Docker</a:t>
            </a:r>
            <a:r>
              <a:rPr lang="sk-SK" b="1" dirty="0"/>
              <a:t> </a:t>
            </a:r>
            <a:r>
              <a:rPr lang="sk-SK" b="1" dirty="0" err="1"/>
              <a:t>Compose</a:t>
            </a:r>
            <a:r>
              <a:rPr lang="sk-SK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Docker</a:t>
            </a:r>
            <a:r>
              <a:rPr lang="sk-SK" b="1" dirty="0"/>
              <a:t> </a:t>
            </a:r>
            <a:r>
              <a:rPr lang="sk-SK" b="1" dirty="0" err="1"/>
              <a:t>Compose</a:t>
            </a:r>
            <a:r>
              <a:rPr lang="sk-SK" dirty="0"/>
              <a:t> na orchestráciu a správu kontajnerov.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Služby:</a:t>
            </a:r>
            <a:endParaRPr lang="sk-SK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 err="1"/>
              <a:t>Frontend</a:t>
            </a:r>
            <a:r>
              <a:rPr lang="sk-SK" dirty="0"/>
              <a:t> (</a:t>
            </a:r>
            <a:r>
              <a:rPr lang="sk-SK" dirty="0" err="1"/>
              <a:t>React</a:t>
            </a:r>
            <a:r>
              <a:rPr lang="sk-SK" dirty="0"/>
              <a:t>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 err="1"/>
              <a:t>Backend</a:t>
            </a:r>
            <a:r>
              <a:rPr lang="sk-SK" dirty="0"/>
              <a:t> (</a:t>
            </a:r>
            <a:r>
              <a:rPr lang="sk-SK" dirty="0" err="1"/>
              <a:t>Flask</a:t>
            </a:r>
            <a:r>
              <a:rPr lang="sk-SK" dirty="0"/>
              <a:t>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/>
              <a:t>Databáza</a:t>
            </a:r>
            <a:r>
              <a:rPr lang="sk-SK" dirty="0"/>
              <a:t> (</a:t>
            </a:r>
            <a:r>
              <a:rPr lang="sk-SK" dirty="0" err="1"/>
              <a:t>PostgreSQL</a:t>
            </a:r>
            <a:r>
              <a:rPr lang="sk-SK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Zabezpečenie:</a:t>
            </a:r>
            <a:r>
              <a:rPr lang="sk-SK" dirty="0"/>
              <a:t> </a:t>
            </a:r>
            <a:r>
              <a:rPr lang="sk-SK" dirty="0" err="1"/>
              <a:t>Flask</a:t>
            </a:r>
            <a:r>
              <a:rPr lang="sk-SK" dirty="0"/>
              <a:t> </a:t>
            </a:r>
            <a:r>
              <a:rPr lang="sk-SK" dirty="0" err="1"/>
              <a:t>backend</a:t>
            </a:r>
            <a:r>
              <a:rPr lang="sk-SK" dirty="0"/>
              <a:t> závisí od dostupnosti databázy (nastavenie </a:t>
            </a:r>
            <a:r>
              <a:rPr lang="sk-SK" dirty="0" err="1"/>
              <a:t>depends_on</a:t>
            </a:r>
            <a:r>
              <a:rPr lang="sk-SK" dirty="0"/>
              <a:t> s kontrolou stavu služby).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Docker</a:t>
            </a:r>
            <a:r>
              <a:rPr lang="sk-SK" dirty="0"/>
              <a:t> </a:t>
            </a:r>
            <a:r>
              <a:rPr lang="sk-SK" dirty="0" err="1"/>
              <a:t>Compose</a:t>
            </a:r>
            <a:r>
              <a:rPr lang="sk-SK" dirty="0"/>
              <a:t> umožňuje vývojárom jednoducho spúšťať celú aplikáciu lokálne aj v produkčnom prostredí s minimálnou konfiguráciou.</a:t>
            </a:r>
          </a:p>
          <a:p>
            <a:endParaRPr lang="sk-SK" dirty="0"/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22076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b="1" dirty="0"/>
              <a:t>Jednoduchý prístup k učenie jazykov: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Používatelia môžu vyberať slová na učenie na základe kategórií a jazykov.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Filter na vynechanie rodného jazyka z výučby.</a:t>
            </a:r>
          </a:p>
          <a:p>
            <a:r>
              <a:rPr lang="sk-SK" b="1" dirty="0"/>
              <a:t>Flexibilita učenia: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Modulárne lekcie pre učenie sa vo vlastnom tempe.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učenia a skúšania kvízov kedykoľvek.</a:t>
            </a:r>
          </a:p>
          <a:p>
            <a:r>
              <a:rPr lang="sk-SK" b="1" dirty="0"/>
              <a:t>Precvičovanie a testovanie: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Kvízy na preverenie naučených slov s okamžitým vyhodnotením.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Detailné zobrazenie správnych a nesprávnych odpovedí pre lepšie pochopenie.</a:t>
            </a:r>
          </a:p>
          <a:p>
            <a:r>
              <a:rPr lang="sk-SK" b="1" dirty="0"/>
              <a:t>Sledovanie pokroku: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Prehľad používateľských úspechov a naučených slov.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História kvízov a ich skóre pre spätnú analýzu.</a:t>
            </a:r>
          </a:p>
          <a:p>
            <a:r>
              <a:rPr lang="sk-SK" b="1" dirty="0"/>
              <a:t>Prispôsobenie preferenciám: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aktualizácie rodného jazyka s automatickým odstránením irelevantných výsledkov.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 err="1"/>
              <a:t>Personalizovaný</a:t>
            </a:r>
            <a:r>
              <a:rPr lang="sk-SK" dirty="0"/>
              <a:t> profil pre správu učenia.</a:t>
            </a:r>
          </a:p>
          <a:p>
            <a:r>
              <a:rPr lang="sk-SK" b="1" dirty="0"/>
              <a:t>Spoľahlivý systém správy údajov: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Bezpečné uloženie výsledkov kvízov a pokroku.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Podpora pre rýchlu navigáciu medzi kategóriami a jazykom.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20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6311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b="1" dirty="0"/>
              <a:t>Rozšírenie funkcií učenia: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Pridanie nových jazykov a menej bežných dialektov.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Adaptívne učenie založené na umelej inteligencii.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Interaktívne moduly na simuláciu reálnych situácií (napr. role-</a:t>
            </a:r>
            <a:r>
              <a:rPr lang="sk-SK" dirty="0" err="1"/>
              <a:t>playing</a:t>
            </a:r>
            <a:r>
              <a:rPr lang="sk-SK" dirty="0"/>
              <a:t>).</a:t>
            </a:r>
          </a:p>
          <a:p>
            <a:r>
              <a:rPr lang="sk-SK" b="1" dirty="0" err="1"/>
              <a:t>Gamifikácia</a:t>
            </a:r>
            <a:r>
              <a:rPr lang="sk-SK" b="1" dirty="0"/>
              <a:t> a komunitné prvky: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Denné výzvy, odmeny a rebríčky pre motiváciu.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zapojiť sa do jazykových súťaží a komunít.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Funkcia učenia v pároch s inými používateľmi.</a:t>
            </a:r>
          </a:p>
          <a:p>
            <a:r>
              <a:rPr lang="sk-SK" b="1" dirty="0"/>
              <a:t>Integrácia so školami a firmami: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Partnerstvá so vzdelávacími inštitúciami a firmami.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Odborné kurzy pre profesionálov (napr. obchodná angličtina).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Integrácia so vzdelávacími platformami (Google </a:t>
            </a:r>
            <a:r>
              <a:rPr lang="sk-SK" dirty="0" err="1"/>
              <a:t>Classroom</a:t>
            </a:r>
            <a:r>
              <a:rPr lang="sk-SK" dirty="0"/>
              <a:t>, </a:t>
            </a:r>
            <a:r>
              <a:rPr lang="sk-SK" dirty="0" err="1"/>
              <a:t>Moodle</a:t>
            </a:r>
            <a:r>
              <a:rPr lang="sk-SK" dirty="0"/>
              <a:t>).</a:t>
            </a:r>
          </a:p>
          <a:p>
            <a:r>
              <a:rPr lang="sk-SK" b="1" dirty="0"/>
              <a:t>Špecializovaný obsah: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Kurzy na odbornú terminológiu a prípravu na jazykové certifikáty.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Multimediálny obsah (videá, podcasty) na prehlbovanie znalostí.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Kultúrne kontexty a tradičné zvyky v súvislosti s jazykom.</a:t>
            </a:r>
          </a:p>
          <a:p>
            <a:r>
              <a:rPr lang="sk-SK" b="1" dirty="0"/>
              <a:t>Pokročilé technológie: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Virtuálna a rozšírená realita na interaktívne učenie.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Hlasové </a:t>
            </a:r>
            <a:r>
              <a:rPr lang="sk-SK" dirty="0" err="1"/>
              <a:t>asistenty</a:t>
            </a:r>
            <a:r>
              <a:rPr lang="sk-SK" dirty="0"/>
              <a:t> na precvičovanie výslovnosti.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Rozpoznávanie emócií na </a:t>
            </a:r>
            <a:r>
              <a:rPr lang="sk-SK" dirty="0" err="1"/>
              <a:t>personalizované</a:t>
            </a:r>
            <a:r>
              <a:rPr lang="sk-SK" dirty="0"/>
              <a:t> učenie.</a:t>
            </a:r>
          </a:p>
          <a:p>
            <a:r>
              <a:rPr lang="sk-SK" b="1" dirty="0" err="1"/>
              <a:t>Monetizačné</a:t>
            </a:r>
            <a:r>
              <a:rPr lang="sk-SK" b="1" dirty="0"/>
              <a:t> modely: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Flexibilné predplatné pre jednotlivcov a rodiny.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Marketplace na doplnkové kurzy a certifikáty.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21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70018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22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4630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Formulár na zadanie e-mailu a hesla na prihlásenie.</a:t>
            </a:r>
            <a:endParaRPr lang="en-US" dirty="0"/>
          </a:p>
          <a:p>
            <a:r>
              <a:rPr lang="sk-SK" dirty="0"/>
              <a:t>Ak sú údaje správne, používateľ je presmerovaný na stránku „</a:t>
            </a:r>
            <a:r>
              <a:rPr lang="sk-SK" dirty="0" err="1"/>
              <a:t>Overview</a:t>
            </a:r>
            <a:r>
              <a:rPr lang="sk-SK" dirty="0"/>
              <a:t>“.</a:t>
            </a:r>
            <a:endParaRPr lang="en-US" dirty="0"/>
          </a:p>
          <a:p>
            <a:r>
              <a:rPr lang="sk-SK" dirty="0"/>
              <a:t>Obsahuje odkaz na registráciu pre nových používateľov.</a:t>
            </a:r>
            <a:endParaRPr lang="en-US" dirty="0"/>
          </a:p>
          <a:p>
            <a:endParaRPr lang="en-US" dirty="0"/>
          </a:p>
          <a:p>
            <a:r>
              <a:rPr lang="sk-SK" dirty="0"/>
              <a:t>Formulár na vytvorenie nového používateľského účtu (meno, e-mail, heslo).</a:t>
            </a:r>
            <a:endParaRPr lang="en-US" dirty="0"/>
          </a:p>
          <a:p>
            <a:r>
              <a:rPr lang="sk-SK" dirty="0"/>
              <a:t>Po úspešnej registrácii je používateľ presmerovaný na prihlasovaciu obrazovku.</a:t>
            </a:r>
            <a:endParaRPr lang="en-US" dirty="0"/>
          </a:p>
          <a:p>
            <a:r>
              <a:rPr lang="sk-SK" dirty="0"/>
              <a:t>Obsahuje odkaz na prihlasovanie, ak už má používateľ účet.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10343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Domovská stránka po prihlásení.</a:t>
            </a:r>
            <a:endParaRPr lang="en-US" dirty="0"/>
          </a:p>
          <a:p>
            <a:r>
              <a:rPr lang="sk-SK" dirty="0"/>
              <a:t>Používateľ si vyberie cudzí jazyk a kategóriu, ktorú sa chce učiť.</a:t>
            </a:r>
            <a:endParaRPr lang="en-US" dirty="0"/>
          </a:p>
          <a:p>
            <a:r>
              <a:rPr lang="sk-SK" dirty="0"/>
              <a:t>Poskytuje možnosť začať učenie slovíčok alebo kvíz.</a:t>
            </a:r>
            <a:endParaRPr lang="en-US" dirty="0"/>
          </a:p>
          <a:p>
            <a:r>
              <a:rPr lang="sk-SK" dirty="0"/>
              <a:t>Obsahuje dynamické zobrazovanie textu, ktoré motivuje používateľa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78689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Stránka na úpravu používateľského profilu, ako meno používateľa a natívny jazyk.</a:t>
            </a:r>
            <a:endParaRPr lang="en-US" dirty="0"/>
          </a:p>
          <a:p>
            <a:r>
              <a:rPr lang="sk-SK" dirty="0"/>
              <a:t>Používateľ môže vidieť a meniť svoj natívny jazyk (pri zmene sa vymažú dáta o kvízoch).</a:t>
            </a:r>
            <a:endParaRPr lang="en-US" dirty="0"/>
          </a:p>
          <a:p>
            <a:r>
              <a:rPr lang="sk-SK" dirty="0"/>
              <a:t>Obsahuje prehľad jazykov, kategórií a zoznam dokončených kvízov s ich detailmi.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8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4715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Modalne</a:t>
            </a:r>
            <a:r>
              <a:rPr lang="sk-SK" dirty="0"/>
              <a:t> okno pri </a:t>
            </a:r>
            <a:r>
              <a:rPr lang="en-US" dirty="0" err="1"/>
              <a:t>zmene</a:t>
            </a:r>
            <a:r>
              <a:rPr lang="en-US" dirty="0"/>
              <a:t> </a:t>
            </a:r>
            <a:r>
              <a:rPr lang="en-US" dirty="0" err="1"/>
              <a:t>nativneho</a:t>
            </a:r>
            <a:r>
              <a:rPr lang="en-US" dirty="0"/>
              <a:t> </a:t>
            </a:r>
            <a:r>
              <a:rPr lang="en-US" dirty="0" err="1"/>
              <a:t>jazyka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26107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Vyber</a:t>
            </a:r>
            <a:r>
              <a:rPr lang="en-US" dirty="0"/>
              <a:t> </a:t>
            </a:r>
            <a:r>
              <a:rPr lang="en-US" dirty="0" err="1"/>
              <a:t>jazykov</a:t>
            </a:r>
            <a:r>
              <a:rPr lang="en-US" dirty="0"/>
              <a:t> a </a:t>
            </a:r>
            <a:r>
              <a:rPr lang="en-US" dirty="0" err="1"/>
              <a:t>ketegorii</a:t>
            </a:r>
            <a:r>
              <a:rPr lang="en-US" dirty="0"/>
              <a:t> pre </a:t>
            </a:r>
            <a:r>
              <a:rPr lang="en-US" dirty="0" err="1"/>
              <a:t>zobrazenie</a:t>
            </a:r>
            <a:r>
              <a:rPr lang="en-US" dirty="0"/>
              <a:t> </a:t>
            </a:r>
            <a:r>
              <a:rPr lang="en-US" dirty="0" err="1"/>
              <a:t>detailov</a:t>
            </a:r>
            <a:endParaRPr lang="en-US" dirty="0"/>
          </a:p>
          <a:p>
            <a:r>
              <a:rPr lang="en-US" dirty="0" err="1"/>
              <a:t>Zobrazenie</a:t>
            </a:r>
            <a:r>
              <a:rPr lang="en-US" dirty="0"/>
              <a:t> </a:t>
            </a:r>
            <a:r>
              <a:rPr lang="en-US" dirty="0" err="1"/>
              <a:t>vyhodnotenych</a:t>
            </a:r>
            <a:r>
              <a:rPr lang="en-US" dirty="0"/>
              <a:t> </a:t>
            </a:r>
            <a:r>
              <a:rPr lang="en-US" dirty="0" err="1"/>
              <a:t>testov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10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63687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Detailne</a:t>
            </a:r>
            <a:r>
              <a:rPr lang="en-US" dirty="0"/>
              <a:t> </a:t>
            </a:r>
            <a:r>
              <a:rPr lang="en-US" dirty="0" err="1"/>
              <a:t>zobrazenie</a:t>
            </a:r>
            <a:r>
              <a:rPr lang="en-US" dirty="0"/>
              <a:t> </a:t>
            </a:r>
            <a:r>
              <a:rPr lang="en-US" dirty="0" err="1"/>
              <a:t>urceneho</a:t>
            </a:r>
            <a:r>
              <a:rPr lang="en-US" dirty="0"/>
              <a:t> </a:t>
            </a:r>
            <a:r>
              <a:rPr lang="en-US" dirty="0" err="1"/>
              <a:t>testu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82187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Vybrať si cudzí jazyk na učenie z </a:t>
            </a:r>
            <a:r>
              <a:rPr lang="sk-SK" dirty="0" err="1"/>
              <a:t>rozbaľovacieho</a:t>
            </a:r>
            <a:r>
              <a:rPr lang="sk-SK" dirty="0"/>
              <a:t> zoznamu („</a:t>
            </a:r>
            <a:r>
              <a:rPr lang="sk-SK" dirty="0" err="1"/>
              <a:t>Select</a:t>
            </a:r>
            <a:r>
              <a:rPr lang="sk-SK" dirty="0"/>
              <a:t> a </a:t>
            </a:r>
            <a:r>
              <a:rPr lang="sk-SK" dirty="0" err="1"/>
              <a:t>Foreign</a:t>
            </a:r>
            <a:r>
              <a:rPr lang="sk-SK" dirty="0"/>
              <a:t> </a:t>
            </a:r>
            <a:r>
              <a:rPr lang="sk-SK" dirty="0" err="1"/>
              <a:t>Language</a:t>
            </a:r>
            <a:r>
              <a:rPr lang="sk-SK" dirty="0"/>
              <a:t> to </a:t>
            </a:r>
            <a:r>
              <a:rPr lang="sk-SK" dirty="0" err="1"/>
              <a:t>Learn</a:t>
            </a:r>
            <a:r>
              <a:rPr lang="sk-SK" dirty="0"/>
              <a:t>“).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Zvoliť kategóriu, ktorú chce študovať (napr. „</a:t>
            </a:r>
            <a:r>
              <a:rPr lang="sk-SK" dirty="0" err="1"/>
              <a:t>Numbers</a:t>
            </a:r>
            <a:r>
              <a:rPr lang="sk-SK" dirty="0"/>
              <a:t>“).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Vybrať medzi dvoma možnosťami: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 err="1"/>
              <a:t>Learn</a:t>
            </a:r>
            <a:r>
              <a:rPr lang="sk-SK" b="1" dirty="0"/>
              <a:t> </a:t>
            </a:r>
            <a:r>
              <a:rPr lang="sk-SK" b="1" dirty="0" err="1"/>
              <a:t>Words</a:t>
            </a:r>
            <a:r>
              <a:rPr lang="sk-SK" dirty="0"/>
              <a:t> (Učiť sa slovíčka).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 err="1"/>
              <a:t>Take</a:t>
            </a:r>
            <a:r>
              <a:rPr lang="sk-SK" b="1" dirty="0"/>
              <a:t> a </a:t>
            </a:r>
            <a:r>
              <a:rPr lang="sk-SK" b="1" dirty="0" err="1"/>
              <a:t>Quiz</a:t>
            </a:r>
            <a:r>
              <a:rPr lang="sk-SK" dirty="0"/>
              <a:t> (Urobiť si kvíz).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52741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Stranka</a:t>
            </a:r>
            <a:r>
              <a:rPr lang="en-US" dirty="0"/>
              <a:t> s </a:t>
            </a:r>
            <a:r>
              <a:rPr lang="en-US" dirty="0" err="1"/>
              <a:t>vyucbou</a:t>
            </a:r>
            <a:r>
              <a:rPr lang="en-US" dirty="0"/>
              <a:t> </a:t>
            </a:r>
            <a:r>
              <a:rPr lang="en-US" dirty="0" err="1"/>
              <a:t>slovicok</a:t>
            </a:r>
            <a:endParaRPr lang="en-US" dirty="0"/>
          </a:p>
          <a:p>
            <a:endParaRPr lang="en-US" dirty="0"/>
          </a:p>
          <a:p>
            <a:r>
              <a:rPr lang="sk-SK" dirty="0"/>
              <a:t>Umožňuje používateľovi učiť sa nové slovíčka pomocou </a:t>
            </a:r>
            <a:r>
              <a:rPr lang="sk-SK" dirty="0" err="1"/>
              <a:t>flashcard</a:t>
            </a:r>
            <a:r>
              <a:rPr lang="sk-SK" dirty="0"/>
              <a:t> systému.</a:t>
            </a:r>
            <a:endParaRPr lang="en-US" dirty="0"/>
          </a:p>
          <a:p>
            <a:r>
              <a:rPr lang="sk-SK" dirty="0"/>
              <a:t>Slovíčko je najskôr zobrazené v natívnom jazyku a používateľ kliknutím na kartu zobrazí preklad.</a:t>
            </a:r>
            <a:endParaRPr lang="en-US" dirty="0"/>
          </a:p>
          <a:p>
            <a:r>
              <a:rPr lang="sk-SK" dirty="0"/>
              <a:t>Tlačidlá na prepínanie medzi slovíčkami (</a:t>
            </a:r>
            <a:r>
              <a:rPr lang="sk-SK" dirty="0" err="1"/>
              <a:t>Next</a:t>
            </a:r>
            <a:r>
              <a:rPr lang="sk-SK" dirty="0"/>
              <a:t>/</a:t>
            </a:r>
            <a:r>
              <a:rPr lang="sk-SK" dirty="0" err="1"/>
              <a:t>Previous</a:t>
            </a:r>
            <a:r>
              <a:rPr lang="sk-SK" dirty="0"/>
              <a:t>) a tlačidlo na ukončenie (</a:t>
            </a:r>
            <a:r>
              <a:rPr lang="sk-SK" dirty="0" err="1"/>
              <a:t>Exit</a:t>
            </a:r>
            <a:r>
              <a:rPr lang="sk-SK" dirty="0"/>
              <a:t>).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13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81701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12/5/2024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7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6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23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77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55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04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5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6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7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2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09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EkfaqOr8j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3" descr="Čerešňové kvety">
            <a:extLst>
              <a:ext uri="{FF2B5EF4-FFF2-40B4-BE49-F238E27FC236}">
                <a16:creationId xmlns:a16="http://schemas.microsoft.com/office/drawing/2014/main" id="{A8BCDD4B-056B-5279-6AE1-0009572B8C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755" b="89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0549940" cy="6858000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49" name="Cross 1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ED6F80F-D0F9-BD45-7F43-13568656D2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5" y="1625608"/>
            <a:ext cx="6696951" cy="2722164"/>
          </a:xfrm>
        </p:spPr>
        <p:txBody>
          <a:bodyPr>
            <a:normAutofit/>
          </a:bodyPr>
          <a:lstStyle/>
          <a:p>
            <a:r>
              <a:rPr lang="sk-SK" b="0" i="0" dirty="0" err="1">
                <a:effectLst/>
                <a:latin typeface="Oi"/>
              </a:rPr>
              <a:t>KettőLingo</a:t>
            </a:r>
            <a:endParaRPr lang="sk-SK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037A087-3433-D9A6-E335-C1FB4B8A4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5" y="4466845"/>
            <a:ext cx="6696951" cy="882904"/>
          </a:xfrm>
        </p:spPr>
        <p:txBody>
          <a:bodyPr>
            <a:normAutofit/>
          </a:bodyPr>
          <a:lstStyle/>
          <a:p>
            <a:r>
              <a:rPr lang="en-US" dirty="0" err="1"/>
              <a:t>Autori</a:t>
            </a:r>
            <a:r>
              <a:rPr lang="en-US" dirty="0"/>
              <a:t>: </a:t>
            </a:r>
            <a:r>
              <a:rPr lang="en-US" dirty="0" err="1"/>
              <a:t>Bogl</a:t>
            </a:r>
            <a:r>
              <a:rPr lang="sk-SK" dirty="0" err="1"/>
              <a:t>árka</a:t>
            </a:r>
            <a:r>
              <a:rPr lang="sk-SK" dirty="0"/>
              <a:t> Farkas, Miloš </a:t>
            </a:r>
            <a:r>
              <a:rPr lang="sk-SK" dirty="0" err="1"/>
              <a:t>Ilovský</a:t>
            </a:r>
            <a:r>
              <a:rPr lang="sk-SK" dirty="0"/>
              <a:t>, Marek Mikula, Jakub </a:t>
            </a:r>
            <a:r>
              <a:rPr lang="sk-SK" dirty="0" err="1"/>
              <a:t>Chrappa</a:t>
            </a:r>
            <a:r>
              <a:rPr lang="sk-SK" dirty="0"/>
              <a:t> a Dávid Kurek</a:t>
            </a:r>
          </a:p>
        </p:txBody>
      </p:sp>
    </p:spTree>
    <p:extLst>
      <p:ext uri="{BB962C8B-B14F-4D97-AF65-F5344CB8AC3E}">
        <p14:creationId xmlns:p14="http://schemas.microsoft.com/office/powerpoint/2010/main" val="490282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3509086-A3D4-93B9-D32D-AE04B0F06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16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064BF7EE-D015-5D2F-CBD4-750D98FC4E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67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F129984-2F3A-65AB-A8D0-D8C5C6464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73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B8AF15F2-5EDA-E8E0-33AC-B3E6C4BFA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 b="2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08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E6F926A3-7643-A2CB-7AA1-DCD016D82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 b="2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14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operačný systém&#10;&#10;Automaticky generovaný popis">
            <a:extLst>
              <a:ext uri="{FF2B5EF4-FFF2-40B4-BE49-F238E27FC236}">
                <a16:creationId xmlns:a16="http://schemas.microsoft.com/office/drawing/2014/main" id="{09CB6E5B-5F38-DFFC-97EB-F6D97C3C7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7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operačný systém&#10;&#10;Automaticky generovaný popis">
            <a:extLst>
              <a:ext uri="{FF2B5EF4-FFF2-40B4-BE49-F238E27FC236}">
                <a16:creationId xmlns:a16="http://schemas.microsoft.com/office/drawing/2014/main" id="{104F5335-4405-831A-1200-B30B903A4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02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1CA2C941-5BD2-4F1E-816C-7B517D59F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26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F8AB0E8-18DD-3D4C-BE04-00E788865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87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B37110-8F6B-CF57-B6DF-8FB12DEF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Technológi</a:t>
            </a:r>
            <a:r>
              <a:rPr lang="en-US" dirty="0"/>
              <a:t>e a s</a:t>
            </a:r>
            <a:r>
              <a:rPr lang="sk-SK" dirty="0"/>
              <a:t>úhrn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581F3D2-F33C-8F8A-0493-ACF0FCE5B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Frontend</a:t>
            </a:r>
            <a:r>
              <a:rPr lang="sk-SK" dirty="0"/>
              <a:t> (</a:t>
            </a:r>
            <a:r>
              <a:rPr lang="en-US" dirty="0"/>
              <a:t>React JS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 err="1"/>
              <a:t>Backend</a:t>
            </a:r>
            <a:r>
              <a:rPr lang="sk-SK" dirty="0"/>
              <a:t> (</a:t>
            </a:r>
            <a:r>
              <a:rPr lang="sk-SK" dirty="0" err="1"/>
              <a:t>Flask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/>
              <a:t>Databáza (</a:t>
            </a:r>
            <a:r>
              <a:rPr lang="sk-SK" dirty="0" err="1"/>
              <a:t>PostgreSQL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 err="1"/>
              <a:t>Docker</a:t>
            </a:r>
            <a:endParaRPr lang="en-US" dirty="0"/>
          </a:p>
          <a:p>
            <a:endParaRPr lang="sk-SK" dirty="0"/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E324E100-8FF8-049C-2163-81F41C62C6BC}"/>
              </a:ext>
            </a:extLst>
          </p:cNvPr>
          <p:cNvSpPr txBox="1"/>
          <p:nvPr/>
        </p:nvSpPr>
        <p:spPr>
          <a:xfrm>
            <a:off x="240030" y="638937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0" i="0" u="sng" dirty="0">
                <a:effectLst/>
                <a:latin typeface="inherit"/>
                <a:hlinkClick r:id="rId3" tooltip="https://www.youtube.com/watch?v=_EkfaqOr8j0&#10;&#10;(https://www.youtube.com/watch?v=_EkfaqOr8j0)"/>
              </a:rPr>
              <a:t>https://www.youtube.com/watch?v=_EkfaqOr8j0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66337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1E675B-F045-9BED-6FE8-895FC46F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Obash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A625A74-C780-BB62-C214-08DF949C2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Funkcie aplikácie</a:t>
            </a:r>
            <a:endParaRPr lang="en-US" dirty="0"/>
          </a:p>
          <a:p>
            <a:r>
              <a:rPr lang="sk-SK" dirty="0"/>
              <a:t>UX/UI</a:t>
            </a:r>
            <a:endParaRPr lang="en-US" dirty="0"/>
          </a:p>
          <a:p>
            <a:r>
              <a:rPr lang="sk-SK" dirty="0"/>
              <a:t>Technológia a </a:t>
            </a:r>
            <a:r>
              <a:rPr lang="en-US" dirty="0"/>
              <a:t>s</a:t>
            </a:r>
            <a:r>
              <a:rPr lang="sk-SK" dirty="0"/>
              <a:t>úhrn</a:t>
            </a:r>
            <a:endParaRPr lang="en-US" dirty="0"/>
          </a:p>
          <a:p>
            <a:r>
              <a:rPr lang="sk-SK" dirty="0"/>
              <a:t>Výhody pre používateľov</a:t>
            </a:r>
            <a:endParaRPr lang="en-US" dirty="0"/>
          </a:p>
          <a:p>
            <a:r>
              <a:rPr lang="sk-SK" dirty="0"/>
              <a:t>Možná budúcnosť aplikácie</a:t>
            </a:r>
          </a:p>
        </p:txBody>
      </p:sp>
    </p:spTree>
    <p:extLst>
      <p:ext uri="{BB962C8B-B14F-4D97-AF65-F5344CB8AC3E}">
        <p14:creationId xmlns:p14="http://schemas.microsoft.com/office/powerpoint/2010/main" val="1536698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71F827-40A3-3F3A-A1EA-4842B779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Výhody pre používateľov</a:t>
            </a:r>
            <a:br>
              <a:rPr lang="en-US" dirty="0"/>
            </a:b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6C83404-9204-E523-2001-2D03CF677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Jednoduchý prístup k učenie jazykov</a:t>
            </a:r>
            <a:endParaRPr lang="en-US" dirty="0"/>
          </a:p>
          <a:p>
            <a:r>
              <a:rPr lang="sk-SK" dirty="0"/>
              <a:t>Flexibilita učenia</a:t>
            </a:r>
            <a:endParaRPr lang="en-US" dirty="0"/>
          </a:p>
          <a:p>
            <a:r>
              <a:rPr lang="sk-SK" dirty="0"/>
              <a:t>Precvičovanie a testovanie</a:t>
            </a:r>
            <a:endParaRPr lang="en-US" dirty="0"/>
          </a:p>
          <a:p>
            <a:r>
              <a:rPr lang="sk-SK" dirty="0"/>
              <a:t>Sledovanie pokroku</a:t>
            </a:r>
            <a:endParaRPr lang="en-US" dirty="0"/>
          </a:p>
          <a:p>
            <a:r>
              <a:rPr lang="sk-SK" dirty="0"/>
              <a:t>Prispôsobenie preferenciám</a:t>
            </a:r>
            <a:endParaRPr lang="en-US" dirty="0"/>
          </a:p>
          <a:p>
            <a:r>
              <a:rPr lang="sk-SK" dirty="0"/>
              <a:t>Spoľahlivý systém správy údajov</a:t>
            </a:r>
          </a:p>
        </p:txBody>
      </p:sp>
    </p:spTree>
    <p:extLst>
      <p:ext uri="{BB962C8B-B14F-4D97-AF65-F5344CB8AC3E}">
        <p14:creationId xmlns:p14="http://schemas.microsoft.com/office/powerpoint/2010/main" val="72423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904E23-93ED-40F9-A6C8-93C79A92E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Budúcnosť aplikácie</a:t>
            </a:r>
            <a:br>
              <a:rPr lang="sk-SK" dirty="0"/>
            </a:b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E2C82EC-B9C1-798D-8728-5E86D9D0B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Rozšírenie funkcií učenia</a:t>
            </a:r>
            <a:endParaRPr lang="en-US" dirty="0"/>
          </a:p>
          <a:p>
            <a:r>
              <a:rPr lang="sk-SK" dirty="0" err="1"/>
              <a:t>Gamifikácia</a:t>
            </a:r>
            <a:r>
              <a:rPr lang="sk-SK" dirty="0"/>
              <a:t> a komunitné prvky</a:t>
            </a:r>
            <a:endParaRPr lang="en-US" dirty="0"/>
          </a:p>
          <a:p>
            <a:r>
              <a:rPr lang="it-IT" dirty="0"/>
              <a:t>Integrácia so školami a firmami</a:t>
            </a:r>
            <a:endParaRPr lang="en-US" dirty="0"/>
          </a:p>
          <a:p>
            <a:r>
              <a:rPr lang="sk-SK" dirty="0"/>
              <a:t>Špecializovaný obsah</a:t>
            </a:r>
            <a:endParaRPr lang="en-US" dirty="0"/>
          </a:p>
          <a:p>
            <a:r>
              <a:rPr lang="sk-SK" dirty="0" err="1"/>
              <a:t>Monetizačné</a:t>
            </a:r>
            <a:r>
              <a:rPr lang="sk-SK" dirty="0"/>
              <a:t> modely</a:t>
            </a:r>
            <a:endParaRPr lang="en-US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11652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66CC465-8523-7172-C98B-9D33EC9DE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6" y="1625608"/>
            <a:ext cx="3894376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Ďakujeme za pozornosť</a:t>
            </a:r>
          </a:p>
        </p:txBody>
      </p:sp>
      <p:pic>
        <p:nvPicPr>
          <p:cNvPr id="6" name="Graphic 5" descr="Koktaily">
            <a:extLst>
              <a:ext uri="{FF2B5EF4-FFF2-40B4-BE49-F238E27FC236}">
                <a16:creationId xmlns:a16="http://schemas.microsoft.com/office/drawing/2014/main" id="{01DE92AB-E3DB-B7B7-AFA6-A176173A0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8906" y="1497220"/>
            <a:ext cx="4127230" cy="4127230"/>
          </a:xfrm>
          <a:prstGeom prst="rect">
            <a:avLst/>
          </a:prstGeom>
        </p:spPr>
      </p:pic>
      <p:sp>
        <p:nvSpPr>
          <p:cNvPr id="19" name="Cross 18">
            <a:extLst>
              <a:ext uri="{FF2B5EF4-FFF2-40B4-BE49-F238E27FC236}">
                <a16:creationId xmlns:a16="http://schemas.microsoft.com/office/drawing/2014/main" id="{5FA1B450-DB4E-404E-9C1C-703E4FCC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1776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453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0AA7610-0691-3A8D-7E9F-36F6E26F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Štruktúra projektu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CD5A887-6FD7-AC70-A6BB-12B1630B1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Prezentačná vrstva</a:t>
            </a:r>
          </a:p>
          <a:p>
            <a:r>
              <a:rPr lang="sk-SK" dirty="0"/>
              <a:t>Aplikačná vrstva</a:t>
            </a:r>
          </a:p>
          <a:p>
            <a:r>
              <a:rPr lang="sk-SK" dirty="0"/>
              <a:t>Doménová vrstva</a:t>
            </a:r>
          </a:p>
          <a:p>
            <a:r>
              <a:rPr lang="sk-SK" dirty="0"/>
              <a:t>Vrstva repozitárov</a:t>
            </a:r>
          </a:p>
          <a:p>
            <a:r>
              <a:rPr lang="sk-SK" dirty="0"/>
              <a:t>Infraštruktúrna vrstva</a:t>
            </a:r>
          </a:p>
        </p:txBody>
      </p:sp>
    </p:spTree>
    <p:extLst>
      <p:ext uri="{BB962C8B-B14F-4D97-AF65-F5344CB8AC3E}">
        <p14:creationId xmlns:p14="http://schemas.microsoft.com/office/powerpoint/2010/main" val="1846402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2B916E-373D-F446-9A6F-3B9ACE96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Funkcie aplikácie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E8B812A-5F60-1D46-72F8-13C6E9FA4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dirty="0"/>
              <a:t>Registrácia a autentifikácia používateľov</a:t>
            </a:r>
            <a:endParaRPr lang="en-US" dirty="0"/>
          </a:p>
          <a:p>
            <a:r>
              <a:rPr lang="sk-SK" dirty="0"/>
              <a:t>Profil používateľa</a:t>
            </a:r>
            <a:endParaRPr lang="en-US" dirty="0"/>
          </a:p>
          <a:p>
            <a:r>
              <a:rPr lang="sk-SK" dirty="0"/>
              <a:t>Jazyky</a:t>
            </a:r>
            <a:endParaRPr lang="en-US" dirty="0"/>
          </a:p>
          <a:p>
            <a:r>
              <a:rPr lang="sk-SK" dirty="0"/>
              <a:t>Slovná zásoba a učenie</a:t>
            </a:r>
            <a:endParaRPr lang="en-US" dirty="0"/>
          </a:p>
          <a:p>
            <a:r>
              <a:rPr lang="sk-SK" dirty="0"/>
              <a:t>Kvízy</a:t>
            </a:r>
            <a:endParaRPr lang="en-US" dirty="0"/>
          </a:p>
          <a:p>
            <a:r>
              <a:rPr lang="sk-SK" dirty="0"/>
              <a:t>Pokrok používateľa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33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ross 10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86903E3-B8EC-78F8-27A1-B529319FD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6" y="1625608"/>
            <a:ext cx="3894376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UX/UI</a:t>
            </a:r>
          </a:p>
        </p:txBody>
      </p:sp>
      <p:pic>
        <p:nvPicPr>
          <p:cNvPr id="26" name="Graphic 5" descr="Web Design">
            <a:extLst>
              <a:ext uri="{FF2B5EF4-FFF2-40B4-BE49-F238E27FC236}">
                <a16:creationId xmlns:a16="http://schemas.microsoft.com/office/drawing/2014/main" id="{C32FAB88-8DF7-D502-9D6E-6196537C9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8906" y="1497220"/>
            <a:ext cx="4127230" cy="4127230"/>
          </a:xfrm>
          <a:prstGeom prst="rect">
            <a:avLst/>
          </a:prstGeom>
        </p:spPr>
      </p:pic>
      <p:sp>
        <p:nvSpPr>
          <p:cNvPr id="27" name="Cross 18">
            <a:extLst>
              <a:ext uri="{FF2B5EF4-FFF2-40B4-BE49-F238E27FC236}">
                <a16:creationId xmlns:a16="http://schemas.microsoft.com/office/drawing/2014/main" id="{5FA1B450-DB4E-404E-9C1C-703E4FCC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1776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1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ok 6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716566F8-E140-0911-68BD-6A727B0AD6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0" r="-2" b="12505"/>
          <a:stretch/>
        </p:blipFill>
        <p:spPr>
          <a:xfrm>
            <a:off x="5224242" y="3429000"/>
            <a:ext cx="6967758" cy="3428990"/>
          </a:xfrm>
          <a:prstGeom prst="rect">
            <a:avLst/>
          </a:prstGeom>
        </p:spPr>
      </p:pic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31172F71-C12C-2C6E-AAF5-7B838FD3BF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3" r="-2" b="13000"/>
          <a:stretch/>
        </p:blipFill>
        <p:spPr>
          <a:xfrm>
            <a:off x="0" y="0"/>
            <a:ext cx="6967757" cy="3429001"/>
          </a:xfrm>
          <a:prstGeom prst="rect">
            <a:avLst/>
          </a:prstGeom>
        </p:spPr>
      </p:pic>
      <p:sp>
        <p:nvSpPr>
          <p:cNvPr id="33" name="Cross 32">
            <a:extLst>
              <a:ext uri="{FF2B5EF4-FFF2-40B4-BE49-F238E27FC236}">
                <a16:creationId xmlns:a16="http://schemas.microsoft.com/office/drawing/2014/main" id="{EAB1217A-7C36-3A41-8536-BC68C452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0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77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0BA4550-96A6-641D-400B-6E2741F77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32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FDF427D-AF10-5B85-0DA3-DC72D1F9C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03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CA3868F-3317-67C1-F432-760F0BE5B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98663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LightSeedRightStep">
      <a:dk1>
        <a:srgbClr val="000000"/>
      </a:dk1>
      <a:lt1>
        <a:srgbClr val="FFFFFF"/>
      </a:lt1>
      <a:dk2>
        <a:srgbClr val="313820"/>
      </a:dk2>
      <a:lt2>
        <a:srgbClr val="E2E8E5"/>
      </a:lt2>
      <a:accent1>
        <a:srgbClr val="C894AD"/>
      </a:accent1>
      <a:accent2>
        <a:srgbClr val="BC7C80"/>
      </a:accent2>
      <a:accent3>
        <a:srgbClr val="C29C87"/>
      </a:accent3>
      <a:accent4>
        <a:srgbClr val="B1A375"/>
      </a:accent4>
      <a:accent5>
        <a:srgbClr val="9FA87C"/>
      </a:accent5>
      <a:accent6>
        <a:srgbClr val="89AC71"/>
      </a:accent6>
      <a:hlink>
        <a:srgbClr val="579074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1058</Words>
  <Application>Microsoft Office PowerPoint</Application>
  <PresentationFormat>Širokouhlá</PresentationFormat>
  <Paragraphs>159</Paragraphs>
  <Slides>22</Slides>
  <Notes>16</Notes>
  <HiddenSlides>0</HiddenSlides>
  <MMClips>0</MMClips>
  <ScaleCrop>false</ScaleCrop>
  <HeadingPairs>
    <vt:vector size="6" baseType="variant">
      <vt:variant>
        <vt:lpstr>Použité písma</vt:lpstr>
      </vt:variant>
      <vt:variant>
        <vt:i4>8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22</vt:i4>
      </vt:variant>
    </vt:vector>
  </HeadingPairs>
  <TitlesOfParts>
    <vt:vector size="31" baseType="lpstr">
      <vt:lpstr>Aptos</vt:lpstr>
      <vt:lpstr>Arial</vt:lpstr>
      <vt:lpstr>Avenir Next</vt:lpstr>
      <vt:lpstr>inherit</vt:lpstr>
      <vt:lpstr>Oi</vt:lpstr>
      <vt:lpstr>Seaford Display</vt:lpstr>
      <vt:lpstr>System Font Regular</vt:lpstr>
      <vt:lpstr>Tenorite</vt:lpstr>
      <vt:lpstr>MadridVTI</vt:lpstr>
      <vt:lpstr>KettőLingo</vt:lpstr>
      <vt:lpstr>Obash</vt:lpstr>
      <vt:lpstr>Štruktúra projektu</vt:lpstr>
      <vt:lpstr>Funkcie aplikácie</vt:lpstr>
      <vt:lpstr>UX/UI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Technológie a súhrn</vt:lpstr>
      <vt:lpstr>Výhody pre používateľov </vt:lpstr>
      <vt:lpstr>Budúcnosť aplikácie </vt:lpstr>
      <vt:lpstr>Ďakujeme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Dávid Kurek</dc:creator>
  <cp:lastModifiedBy>Dávid Kurek</cp:lastModifiedBy>
  <cp:revision>14</cp:revision>
  <dcterms:created xsi:type="dcterms:W3CDTF">2024-12-04T12:02:52Z</dcterms:created>
  <dcterms:modified xsi:type="dcterms:W3CDTF">2024-12-05T08:35:36Z</dcterms:modified>
</cp:coreProperties>
</file>

<file path=docProps/thumbnail.jpeg>
</file>